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4" r:id="rId3"/>
    <p:sldId id="265" r:id="rId4"/>
    <p:sldId id="261" r:id="rId5"/>
    <p:sldId id="256" r:id="rId6"/>
    <p:sldId id="257" r:id="rId7"/>
    <p:sldId id="266" r:id="rId8"/>
    <p:sldId id="267" r:id="rId9"/>
    <p:sldId id="262" r:id="rId10"/>
    <p:sldId id="268" r:id="rId11"/>
    <p:sldId id="258" r:id="rId12"/>
    <p:sldId id="260" r:id="rId13"/>
    <p:sldId id="263"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32" autoAdjust="0"/>
    <p:restoredTop sz="94660"/>
  </p:normalViewPr>
  <p:slideViewPr>
    <p:cSldViewPr snapToGrid="0">
      <p:cViewPr varScale="1">
        <p:scale>
          <a:sx n="115" d="100"/>
          <a:sy n="115" d="100"/>
        </p:scale>
        <p:origin x="5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20181;&#27096;&#26360;xlsx.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1660" y="623098"/>
            <a:ext cx="8825658" cy="3329581"/>
          </a:xfrm>
        </p:spPr>
        <p:txBody>
          <a:bodyPr/>
          <a:lstStyle/>
          <a:p>
            <a:pPr algn="ctr"/>
            <a:r>
              <a:rPr kumimoji="1" lang="ja-JP" altLang="en-US" dirty="0" smtClean="0"/>
              <a:t>企画書</a:t>
            </a:r>
            <a:endParaRPr kumimoji="1" lang="ja-JP" altLang="en-US" dirty="0"/>
          </a:p>
        </p:txBody>
      </p:sp>
      <p:sp>
        <p:nvSpPr>
          <p:cNvPr id="3" name="サブタイトル 2"/>
          <p:cNvSpPr>
            <a:spLocks noGrp="1"/>
          </p:cNvSpPr>
          <p:nvPr>
            <p:ph type="subTitle" idx="1"/>
          </p:nvPr>
        </p:nvSpPr>
        <p:spPr>
          <a:xfrm>
            <a:off x="5703942" y="4181957"/>
            <a:ext cx="1041093" cy="589549"/>
          </a:xfrm>
        </p:spPr>
        <p:txBody>
          <a:bodyPr>
            <a:normAutofit/>
          </a:bodyPr>
          <a:lstStyle/>
          <a:p>
            <a:r>
              <a:rPr kumimoji="1" lang="en-US" altLang="ja-JP" sz="3200" dirty="0" smtClean="0"/>
              <a:t>B</a:t>
            </a:r>
            <a:r>
              <a:rPr kumimoji="1" lang="ja-JP" altLang="en-US" sz="3200" dirty="0" smtClean="0"/>
              <a:t>班</a:t>
            </a:r>
            <a:endParaRPr kumimoji="1" lang="en-US" altLang="ja-JP" sz="3200" dirty="0" smtClean="0"/>
          </a:p>
        </p:txBody>
      </p:sp>
    </p:spTree>
    <p:extLst>
      <p:ext uri="{BB962C8B-B14F-4D97-AF65-F5344CB8AC3E}">
        <p14:creationId xmlns:p14="http://schemas.microsoft.com/office/powerpoint/2010/main" val="1096709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6899346" y="2540594"/>
            <a:ext cx="4904510" cy="257135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 name="正方形/長方形 3"/>
          <p:cNvSpPr/>
          <p:nvPr/>
        </p:nvSpPr>
        <p:spPr>
          <a:xfrm>
            <a:off x="1494846" y="2540594"/>
            <a:ext cx="5064011" cy="259350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1566258" y="2630051"/>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4655127" y="2630051"/>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935533" y="2056781"/>
            <a:ext cx="171959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135184" y="5261407"/>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1991284" y="5212211"/>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175219" y="2056781"/>
            <a:ext cx="17195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sz="2400" dirty="0" smtClean="0"/>
              <a:t>・移動方法</a:t>
            </a:r>
            <a:endParaRPr kumimoji="1" lang="ja-JP" altLang="en-US" sz="2400" dirty="0"/>
          </a:p>
        </p:txBody>
      </p:sp>
      <p:sp>
        <p:nvSpPr>
          <p:cNvPr id="11" name="テキスト ボックス 10"/>
          <p:cNvSpPr txBox="1"/>
          <p:nvPr/>
        </p:nvSpPr>
        <p:spPr>
          <a:xfrm>
            <a:off x="7431578" y="2630051"/>
            <a:ext cx="698269" cy="369332"/>
          </a:xfrm>
          <a:prstGeom prst="rect">
            <a:avLst/>
          </a:prstGeom>
          <a:noFill/>
        </p:spPr>
        <p:txBody>
          <a:bodyPr wrap="square" rtlCol="0">
            <a:spAutoFit/>
          </a:bodyPr>
          <a:lstStyle/>
          <a:p>
            <a:r>
              <a:rPr kumimoji="1" lang="ja-JP" altLang="en-US" dirty="0" smtClean="0"/>
              <a:t>歩き</a:t>
            </a:r>
            <a:endParaRPr kumimoji="1" lang="ja-JP" altLang="en-US" dirty="0"/>
          </a:p>
        </p:txBody>
      </p:sp>
      <p:sp>
        <p:nvSpPr>
          <p:cNvPr id="12" name="テキスト ボックス 11"/>
          <p:cNvSpPr txBox="1"/>
          <p:nvPr/>
        </p:nvSpPr>
        <p:spPr>
          <a:xfrm>
            <a:off x="9849441" y="2632199"/>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550773" y="3113491"/>
            <a:ext cx="2165299" cy="523220"/>
          </a:xfrm>
          <a:prstGeom prst="rect">
            <a:avLst/>
          </a:prstGeom>
          <a:noFill/>
        </p:spPr>
        <p:txBody>
          <a:bodyPr wrap="square" rtlCol="0">
            <a:spAutoFit/>
          </a:bodyPr>
          <a:lstStyle/>
          <a:p>
            <a:r>
              <a:rPr kumimoji="1" lang="ja-JP" altLang="en-US" sz="1400" dirty="0" smtClean="0"/>
              <a:t>範囲攻撃で数が多い時に使うと良い</a:t>
            </a:r>
            <a:endParaRPr kumimoji="1" lang="ja-JP" altLang="en-US" sz="1400" dirty="0"/>
          </a:p>
        </p:txBody>
      </p:sp>
      <p:sp>
        <p:nvSpPr>
          <p:cNvPr id="14" name="フローチャート: 結合子 13"/>
          <p:cNvSpPr/>
          <p:nvPr/>
        </p:nvSpPr>
        <p:spPr>
          <a:xfrm>
            <a:off x="928744" y="3113491"/>
            <a:ext cx="546074" cy="556767"/>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メ</a:t>
            </a:r>
            <a:endParaRPr kumimoji="1" lang="ja-JP" altLang="en-US" dirty="0"/>
          </a:p>
        </p:txBody>
      </p:sp>
      <p:sp>
        <p:nvSpPr>
          <p:cNvPr id="15" name="フローチャート: 結合子 14"/>
          <p:cNvSpPr/>
          <p:nvPr/>
        </p:nvSpPr>
        <p:spPr>
          <a:xfrm>
            <a:off x="928744" y="4112721"/>
            <a:ext cx="546074" cy="556767"/>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デ</a:t>
            </a:r>
            <a:endParaRPr kumimoji="1" lang="ja-JP" altLang="en-US" dirty="0"/>
          </a:p>
        </p:txBody>
      </p:sp>
      <p:sp>
        <p:nvSpPr>
          <p:cNvPr id="16" name="テキスト ボックス 15"/>
          <p:cNvSpPr txBox="1"/>
          <p:nvPr/>
        </p:nvSpPr>
        <p:spPr>
          <a:xfrm>
            <a:off x="1566258" y="4112721"/>
            <a:ext cx="2165299" cy="738664"/>
          </a:xfrm>
          <a:prstGeom prst="rect">
            <a:avLst/>
          </a:prstGeom>
          <a:noFill/>
        </p:spPr>
        <p:txBody>
          <a:bodyPr wrap="square" rtlCol="0">
            <a:spAutoFit/>
          </a:bodyPr>
          <a:lstStyle/>
          <a:p>
            <a:r>
              <a:rPr kumimoji="1" lang="ja-JP" altLang="en-US" sz="1400" dirty="0" smtClean="0"/>
              <a:t>少しの隙がありその間にダメージを受けてしまう可能性が</a:t>
            </a:r>
            <a:r>
              <a:rPr kumimoji="1" lang="en-US" altLang="ja-JP" sz="1400" dirty="0" smtClean="0"/>
              <a:t>…</a:t>
            </a:r>
            <a:endParaRPr kumimoji="1" lang="ja-JP" altLang="en-US" sz="1400" dirty="0"/>
          </a:p>
        </p:txBody>
      </p:sp>
      <p:sp>
        <p:nvSpPr>
          <p:cNvPr id="23" name="減算 22"/>
          <p:cNvSpPr/>
          <p:nvPr/>
        </p:nvSpPr>
        <p:spPr>
          <a:xfrm>
            <a:off x="-1247986" y="3705344"/>
            <a:ext cx="14853150"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371924" y="3113491"/>
            <a:ext cx="2165299" cy="523220"/>
          </a:xfrm>
          <a:prstGeom prst="rect">
            <a:avLst/>
          </a:prstGeom>
          <a:noFill/>
        </p:spPr>
        <p:txBody>
          <a:bodyPr wrap="square" rtlCol="0">
            <a:spAutoFit/>
          </a:bodyPr>
          <a:lstStyle/>
          <a:p>
            <a:r>
              <a:rPr kumimoji="1" lang="ja-JP" altLang="en-US" sz="1400" dirty="0" smtClean="0"/>
              <a:t>遠くまで攻撃が届き離れてる敵には有効</a:t>
            </a:r>
            <a:endParaRPr kumimoji="1" lang="ja-JP" altLang="en-US" sz="1400" dirty="0"/>
          </a:p>
        </p:txBody>
      </p:sp>
      <p:sp>
        <p:nvSpPr>
          <p:cNvPr id="26" name="テキスト ボックス 25"/>
          <p:cNvSpPr txBox="1"/>
          <p:nvPr/>
        </p:nvSpPr>
        <p:spPr>
          <a:xfrm>
            <a:off x="4371923" y="410744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27" name="テキスト ボックス 26"/>
          <p:cNvSpPr txBox="1"/>
          <p:nvPr/>
        </p:nvSpPr>
        <p:spPr>
          <a:xfrm>
            <a:off x="7193075" y="3113016"/>
            <a:ext cx="2165299" cy="307777"/>
          </a:xfrm>
          <a:prstGeom prst="rect">
            <a:avLst/>
          </a:prstGeom>
          <a:noFill/>
        </p:spPr>
        <p:txBody>
          <a:bodyPr wrap="square" rtlCol="0">
            <a:spAutoFit/>
          </a:bodyPr>
          <a:lstStyle/>
          <a:p>
            <a:r>
              <a:rPr kumimoji="1" lang="ja-JP" altLang="en-US" sz="1400" dirty="0"/>
              <a:t>基本</a:t>
            </a:r>
            <a:r>
              <a:rPr kumimoji="1" lang="ja-JP" altLang="en-US" sz="1400" dirty="0" smtClean="0"/>
              <a:t>の移動手段だ！</a:t>
            </a:r>
            <a:endParaRPr kumimoji="1" lang="ja-JP" altLang="en-US" sz="1400" dirty="0"/>
          </a:p>
        </p:txBody>
      </p:sp>
      <p:sp>
        <p:nvSpPr>
          <p:cNvPr id="28" name="テキスト ボックス 27"/>
          <p:cNvSpPr txBox="1"/>
          <p:nvPr/>
        </p:nvSpPr>
        <p:spPr>
          <a:xfrm>
            <a:off x="7193074" y="4079173"/>
            <a:ext cx="2165300" cy="738664"/>
          </a:xfrm>
          <a:prstGeom prst="rect">
            <a:avLst/>
          </a:prstGeom>
          <a:noFill/>
        </p:spPr>
        <p:txBody>
          <a:bodyPr wrap="square" rtlCol="0">
            <a:spAutoFit/>
          </a:bodyPr>
          <a:lstStyle/>
          <a:p>
            <a:r>
              <a:rPr kumimoji="1" lang="ja-JP" altLang="en-US" sz="1400" dirty="0" smtClean="0"/>
              <a:t>ゆっくり歩いてたらお菓子をネズミに持っていかれる可能性が</a:t>
            </a:r>
            <a:r>
              <a:rPr kumimoji="1" lang="en-US" altLang="ja-JP" sz="1400" dirty="0" smtClean="0"/>
              <a:t>…</a:t>
            </a:r>
            <a:endParaRPr kumimoji="1" lang="ja-JP" altLang="en-US" sz="1400" dirty="0"/>
          </a:p>
        </p:txBody>
      </p:sp>
      <p:sp>
        <p:nvSpPr>
          <p:cNvPr id="30" name="テキスト ボックス 29"/>
          <p:cNvSpPr txBox="1"/>
          <p:nvPr/>
        </p:nvSpPr>
        <p:spPr>
          <a:xfrm>
            <a:off x="9435935" y="3110988"/>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9435934" y="4079173"/>
            <a:ext cx="2165300" cy="523220"/>
          </a:xfrm>
          <a:prstGeom prst="rect">
            <a:avLst/>
          </a:prstGeom>
          <a:noFill/>
        </p:spPr>
        <p:txBody>
          <a:bodyPr wrap="square" rtlCol="0">
            <a:spAutoFit/>
          </a:bodyPr>
          <a:lstStyle/>
          <a:p>
            <a:r>
              <a:rPr kumimoji="1" lang="ja-JP" altLang="en-US" sz="1400" dirty="0" smtClean="0"/>
              <a:t>乱用して使えない</a:t>
            </a:r>
            <a:endParaRPr kumimoji="1" lang="en-US" altLang="ja-JP" sz="1400" dirty="0" smtClean="0"/>
          </a:p>
          <a:p>
            <a:r>
              <a:rPr kumimoji="1" lang="ja-JP" altLang="en-US" sz="1400" dirty="0" smtClean="0"/>
              <a:t>（クールタイム的な）</a:t>
            </a:r>
            <a:endParaRPr kumimoji="1" lang="ja-JP" altLang="en-US" sz="1400" dirty="0"/>
          </a:p>
        </p:txBody>
      </p:sp>
      <p:sp>
        <p:nvSpPr>
          <p:cNvPr id="32" name="テキスト ボックス 31"/>
          <p:cNvSpPr txBox="1"/>
          <p:nvPr/>
        </p:nvSpPr>
        <p:spPr>
          <a:xfrm>
            <a:off x="1587160" y="5807191"/>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331254" y="5662923"/>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275091" y="5427726"/>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879359" y="5347473"/>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561" y="1748219"/>
            <a:ext cx="1339726" cy="1339726"/>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22" y="1748219"/>
            <a:ext cx="1094969" cy="756745"/>
          </a:xfrm>
          <a:prstGeom prst="rect">
            <a:avLst/>
          </a:prstGeom>
        </p:spPr>
      </p:pic>
      <p:sp>
        <p:nvSpPr>
          <p:cNvPr id="38" name="テキスト ボックス 37"/>
          <p:cNvSpPr txBox="1"/>
          <p:nvPr/>
        </p:nvSpPr>
        <p:spPr>
          <a:xfrm rot="21208938">
            <a:off x="5917587" y="1626102"/>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6004834" y="2253747"/>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5843262" y="1378388"/>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ゲームシステム１</a:t>
            </a:r>
            <a:endParaRPr kumimoji="1" lang="ja-JP" altLang="en-US" sz="4600" dirty="0"/>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3134564" y="2625662"/>
            <a:ext cx="13716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10293925" y="3891811"/>
            <a:ext cx="16348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19405" y="5350183"/>
            <a:ext cx="186330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656" y="2237126"/>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184" y="4231896"/>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4" y="4336548"/>
            <a:ext cx="1163783" cy="1163783"/>
          </a:xfrm>
          <a:prstGeom prst="rect">
            <a:avLst/>
          </a:prstGeom>
        </p:spPr>
      </p:pic>
      <p:sp>
        <p:nvSpPr>
          <p:cNvPr id="13" name="テキスト ボックス 12"/>
          <p:cNvSpPr txBox="1"/>
          <p:nvPr/>
        </p:nvSpPr>
        <p:spPr>
          <a:xfrm>
            <a:off x="7240842" y="2656647"/>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48701" y="314316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443557" y="315920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342904" y="4294333"/>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1320005" y="454744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362604" y="2113471"/>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320005" y="3143163"/>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3974730" y="1935837"/>
            <a:ext cx="2961049" cy="646331"/>
          </a:xfrm>
          <a:prstGeom prst="rect">
            <a:avLst/>
          </a:prstGeom>
          <a:noFill/>
        </p:spPr>
        <p:txBody>
          <a:bodyPr wrap="square" rtlCol="0">
            <a:spAutoFit/>
          </a:bodyPr>
          <a:lstStyle/>
          <a:p>
            <a:r>
              <a:rPr kumimoji="1" lang="ja-JP" altLang="en-US" dirty="0"/>
              <a:t>ネズミ</a:t>
            </a:r>
            <a:r>
              <a:rPr kumimoji="1" lang="ja-JP" altLang="en-US" dirty="0" smtClean="0"/>
              <a:t>を倒すと各アイテム確率でドロップ</a:t>
            </a:r>
            <a:endParaRPr kumimoji="1" lang="ja-JP" altLang="en-US" dirty="0"/>
          </a:p>
        </p:txBody>
      </p:sp>
      <p:sp>
        <p:nvSpPr>
          <p:cNvPr id="23" name="テキスト ボックス 22"/>
          <p:cNvSpPr txBox="1"/>
          <p:nvPr/>
        </p:nvSpPr>
        <p:spPr>
          <a:xfrm>
            <a:off x="1209714" y="5814156"/>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
        <p:nvSpPr>
          <p:cNvPr id="20" name="正方形/長方形 19"/>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ゲームシステム２</a:t>
            </a:r>
            <a:endParaRPr kumimoji="1" lang="ja-JP" altLang="en-US" sz="4600"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220610" y="1514895"/>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7132320" y="1356803"/>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197" y="1475915"/>
            <a:ext cx="1835908" cy="841458"/>
          </a:xfrm>
          <a:prstGeom prst="rect">
            <a:avLst/>
          </a:prstGeom>
        </p:spPr>
      </p:pic>
      <p:sp>
        <p:nvSpPr>
          <p:cNvPr id="13" name="テキスト ボックス 12"/>
          <p:cNvSpPr txBox="1"/>
          <p:nvPr/>
        </p:nvSpPr>
        <p:spPr>
          <a:xfrm>
            <a:off x="7358032" y="1871730"/>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298655" y="2496736"/>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47535" y="3804009"/>
            <a:ext cx="964276" cy="166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411811" y="4407690"/>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5547025"/>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55227" y="4238030"/>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534024" y="4678162"/>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46" y="4027430"/>
            <a:ext cx="1276356" cy="1276356"/>
          </a:xfrm>
          <a:prstGeom prst="rect">
            <a:avLst/>
          </a:prstGeom>
        </p:spPr>
      </p:pic>
      <p:sp>
        <p:nvSpPr>
          <p:cNvPr id="23" name="テキスト ボックス 22"/>
          <p:cNvSpPr txBox="1"/>
          <p:nvPr/>
        </p:nvSpPr>
        <p:spPr>
          <a:xfrm rot="921988">
            <a:off x="3877755" y="3956840"/>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062" y="4160382"/>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2" action="ppaction://hlinkfile"/>
          </p:cNvPr>
          <p:cNvSpPr txBox="1"/>
          <p:nvPr/>
        </p:nvSpPr>
        <p:spPr>
          <a:xfrm>
            <a:off x="1487978" y="2086494"/>
            <a:ext cx="9193877" cy="2646878"/>
          </a:xfrm>
          <a:prstGeom prst="rect">
            <a:avLst/>
          </a:prstGeom>
          <a:noFill/>
        </p:spPr>
        <p:txBody>
          <a:bodyPr wrap="square" rtlCol="0">
            <a:spAutoFit/>
          </a:bodyPr>
          <a:lstStyle/>
          <a:p>
            <a:r>
              <a:rPr kumimoji="1" lang="ja-JP" altLang="en-US" sz="16600" dirty="0" smtClean="0">
                <a:hlinkClick r:id="rId2" action="ppaction://hlinkfile"/>
              </a:rPr>
              <a:t>仕様書へ</a:t>
            </a:r>
            <a:endParaRPr kumimoji="1" lang="ja-JP" altLang="en-US" sz="16600" dirty="0"/>
          </a:p>
        </p:txBody>
      </p:sp>
    </p:spTree>
    <p:extLst>
      <p:ext uri="{BB962C8B-B14F-4D97-AF65-F5344CB8AC3E}">
        <p14:creationId xmlns:p14="http://schemas.microsoft.com/office/powerpoint/2010/main" val="286146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625946" y="166080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ln w="0"/>
                <a:effectLst>
                  <a:outerShdw blurRad="38100" dist="19050" dir="2700000" algn="tl" rotWithShape="0">
                    <a:schemeClr val="dk1">
                      <a:alpha val="40000"/>
                    </a:schemeClr>
                  </a:outerShdw>
                </a:effectLst>
              </a:rPr>
              <a:t>おかしを求めて</a:t>
            </a:r>
            <a:r>
              <a:rPr kumimoji="1" lang="ja-JP" altLang="en-US" sz="2000" dirty="0" smtClean="0">
                <a:ln w="0"/>
                <a:effectLst>
                  <a:outerShdw blurRad="38100" dist="19050" dir="2700000" algn="tl" rotWithShape="0">
                    <a:schemeClr val="dk1">
                      <a:alpha val="40000"/>
                    </a:schemeClr>
                  </a:outerShdw>
                </a:effectLst>
              </a:rPr>
              <a:t>ニャーニャーニャー</a:t>
            </a:r>
            <a:endParaRPr kumimoji="1" lang="ja-JP" altLang="en-US" sz="2000" dirty="0">
              <a:ln w="0"/>
              <a:effectLst>
                <a:outerShdw blurRad="38100" dist="19050" dir="2700000" algn="tl" rotWithShape="0">
                  <a:schemeClr val="dk1">
                    <a:alpha val="40000"/>
                  </a:schemeClr>
                </a:outerShdw>
              </a:effectLst>
            </a:endParaRPr>
          </a:p>
        </p:txBody>
      </p:sp>
      <p:sp>
        <p:nvSpPr>
          <p:cNvPr id="8" name="テキスト ボックス 7"/>
          <p:cNvSpPr txBox="1"/>
          <p:nvPr/>
        </p:nvSpPr>
        <p:spPr>
          <a:xfrm>
            <a:off x="4625946" y="3358658"/>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
        <p:nvSpPr>
          <p:cNvPr id="9" name="テキスト ボックス 8"/>
          <p:cNvSpPr txBox="1"/>
          <p:nvPr/>
        </p:nvSpPr>
        <p:spPr>
          <a:xfrm>
            <a:off x="4625946" y="5056507"/>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ja-JP" sz="2800" dirty="0" smtClean="0"/>
              <a:t>2</a:t>
            </a:r>
            <a:r>
              <a:rPr lang="ja-JP" altLang="en-US" sz="2800" dirty="0" smtClean="0"/>
              <a:t>人協力</a:t>
            </a:r>
            <a:endParaRPr kumimoji="1" lang="ja-JP" altLang="en-US" sz="2800" dirty="0"/>
          </a:p>
        </p:txBody>
      </p:sp>
      <p:sp>
        <p:nvSpPr>
          <p:cNvPr id="10" name="コンテンツ プレースホルダー 2"/>
          <p:cNvSpPr txBox="1">
            <a:spLocks/>
          </p:cNvSpPr>
          <p:nvPr/>
        </p:nvSpPr>
        <p:spPr>
          <a:xfrm>
            <a:off x="1081735" y="3358658"/>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ジャンル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コンテンツ プレースホルダー 2"/>
          <p:cNvSpPr txBox="1">
            <a:spLocks/>
          </p:cNvSpPr>
          <p:nvPr/>
        </p:nvSpPr>
        <p:spPr>
          <a:xfrm>
            <a:off x="1081735" y="5056507"/>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プレイ人数</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コンテンツ プレースホルダー 2"/>
          <p:cNvSpPr txBox="1">
            <a:spLocks/>
          </p:cNvSpPr>
          <p:nvPr/>
        </p:nvSpPr>
        <p:spPr>
          <a:xfrm>
            <a:off x="1081735" y="1660265"/>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タイトル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正方形/長方形 12"/>
          <p:cNvSpPr/>
          <p:nvPr/>
        </p:nvSpPr>
        <p:spPr>
          <a:xfrm>
            <a:off x="1298656" y="196370"/>
            <a:ext cx="307383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タイトル 1"/>
          <p:cNvSpPr>
            <a:spLocks noGrp="1"/>
          </p:cNvSpPr>
          <p:nvPr>
            <p:ph type="title"/>
          </p:nvPr>
        </p:nvSpPr>
        <p:spPr>
          <a:xfrm>
            <a:off x="1555227" y="363458"/>
            <a:ext cx="2692577" cy="787091"/>
          </a:xfrm>
        </p:spPr>
        <p:txBody>
          <a:bodyPr>
            <a:normAutofit/>
          </a:bodyPr>
          <a:lstStyle/>
          <a:p>
            <a:r>
              <a:rPr kumimoji="1" lang="ja-JP" altLang="en-US" sz="4600" dirty="0" smtClean="0"/>
              <a:t>基本情報</a:t>
            </a:r>
            <a:endParaRPr kumimoji="1" lang="ja-JP" altLang="en-US" sz="4600" dirty="0"/>
          </a:p>
        </p:txBody>
      </p:sp>
    </p:spTree>
    <p:extLst>
      <p:ext uri="{BB962C8B-B14F-4D97-AF65-F5344CB8AC3E}">
        <p14:creationId xmlns:p14="http://schemas.microsoft.com/office/powerpoint/2010/main" val="41639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idx="1"/>
          </p:nvPr>
        </p:nvSpPr>
        <p:spPr>
          <a:xfrm>
            <a:off x="1042398" y="1270153"/>
            <a:ext cx="9440697"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Point1</a:t>
            </a:r>
          </a:p>
        </p:txBody>
      </p:sp>
      <p:sp>
        <p:nvSpPr>
          <p:cNvPr id="5" name="テキスト ボックス 4"/>
          <p:cNvSpPr txBox="1"/>
          <p:nvPr/>
        </p:nvSpPr>
        <p:spPr>
          <a:xfrm>
            <a:off x="3894513" y="3107876"/>
            <a:ext cx="4947315" cy="584775"/>
          </a:xfrm>
          <a:prstGeom prst="rect">
            <a:avLst/>
          </a:prstGeom>
          <a:noFill/>
        </p:spPr>
        <p:txBody>
          <a:bodyPr wrap="square" rtlCol="0">
            <a:spAutoFit/>
          </a:bodyPr>
          <a:lstStyle/>
          <a:p>
            <a:r>
              <a:rPr kumimoji="1" lang="ja-JP" altLang="en-US" sz="1600" dirty="0" smtClean="0"/>
              <a:t>遊んでもらえるよう工夫</a:t>
            </a:r>
            <a:endParaRPr kumimoji="1" lang="en-US" altLang="ja-JP" sz="1600" dirty="0" smtClean="0"/>
          </a:p>
          <a:p>
            <a:r>
              <a:rPr kumimoji="1" lang="ja-JP" altLang="en-US" sz="1600" dirty="0" smtClean="0"/>
              <a:t>～お菓子の回収率を気にして～</a:t>
            </a:r>
            <a:endParaRPr kumimoji="1" lang="en-US" altLang="ja-JP" sz="1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Point2</a:t>
            </a:r>
          </a:p>
        </p:txBody>
      </p:sp>
      <p:sp>
        <p:nvSpPr>
          <p:cNvPr id="7" name="テキスト ボックス 6"/>
          <p:cNvSpPr txBox="1"/>
          <p:nvPr/>
        </p:nvSpPr>
        <p:spPr>
          <a:xfrm>
            <a:off x="3894513" y="4162677"/>
            <a:ext cx="5141422" cy="646331"/>
          </a:xfrm>
          <a:prstGeom prst="rect">
            <a:avLst/>
          </a:prstGeom>
          <a:noFill/>
        </p:spPr>
        <p:txBody>
          <a:bodyPr wrap="square" rtlCol="0">
            <a:spAutoFit/>
          </a:bodyPr>
          <a:lstStyle/>
          <a:p>
            <a:r>
              <a:rPr kumimoji="1" lang="ja-JP" altLang="en-US" sz="2000" dirty="0" smtClean="0"/>
              <a:t>ネコ特有のかわいい攻撃モーション</a:t>
            </a:r>
            <a:endParaRPr kumimoji="1" lang="en-US" altLang="ja-JP" sz="2000" dirty="0" smtClean="0"/>
          </a:p>
          <a:p>
            <a:r>
              <a:rPr kumimoji="1" lang="ja-JP" altLang="en-US" sz="1600" dirty="0" smtClean="0"/>
              <a:t>～ひっかくなど、声で攻撃などかわいいモーション～</a:t>
            </a:r>
            <a:endParaRPr kumimoji="1" lang="ja-JP" altLang="en-US" sz="1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Point3</a:t>
            </a:r>
          </a:p>
        </p:txBody>
      </p:sp>
      <p:sp>
        <p:nvSpPr>
          <p:cNvPr id="9" name="テキスト ボックス 8"/>
          <p:cNvSpPr txBox="1"/>
          <p:nvPr/>
        </p:nvSpPr>
        <p:spPr>
          <a:xfrm>
            <a:off x="3894513" y="5217478"/>
            <a:ext cx="4947315" cy="646331"/>
          </a:xfrm>
          <a:prstGeom prst="rect">
            <a:avLst/>
          </a:prstGeom>
          <a:noFill/>
        </p:spPr>
        <p:txBody>
          <a:bodyPr wrap="square" rtlCol="0">
            <a:spAutoFit/>
          </a:bodyPr>
          <a:lstStyle/>
          <a:p>
            <a:r>
              <a:rPr kumimoji="1" lang="en-US" altLang="ja-JP" sz="2000" dirty="0" smtClean="0"/>
              <a:t>2</a:t>
            </a:r>
            <a:r>
              <a:rPr kumimoji="1" lang="ja-JP" altLang="en-US" sz="2000" dirty="0" smtClean="0"/>
              <a:t>人協力プレイ</a:t>
            </a:r>
            <a:endParaRPr kumimoji="1" lang="en-US" altLang="ja-JP" sz="2000" dirty="0" smtClean="0"/>
          </a:p>
          <a:p>
            <a:r>
              <a:rPr kumimoji="1" lang="ja-JP" altLang="en-US" sz="1600" dirty="0" smtClean="0"/>
              <a:t>～両方初心者でも協力して</a:t>
            </a:r>
            <a:r>
              <a:rPr kumimoji="1" lang="ja-JP" altLang="en-US" sz="1600" dirty="0" smtClean="0"/>
              <a:t>お菓子</a:t>
            </a:r>
            <a:r>
              <a:rPr kumimoji="1" lang="ja-JP" altLang="en-US" sz="1600" dirty="0" smtClean="0"/>
              <a:t>を回収</a:t>
            </a:r>
            <a:r>
              <a:rPr kumimoji="1" lang="en-US" altLang="ja-JP" sz="1600" dirty="0" smtClean="0"/>
              <a:t>7</a:t>
            </a:r>
            <a:r>
              <a:rPr kumimoji="1" lang="ja-JP" altLang="en-US" sz="1600" dirty="0" smtClean="0"/>
              <a:t>しよう</a:t>
            </a:r>
            <a:r>
              <a:rPr kumimoji="1" lang="ja-JP" altLang="en-US" sz="1600" dirty="0" smtClean="0"/>
              <a:t>～</a:t>
            </a:r>
            <a:endParaRPr kumimoji="1" lang="ja-JP" altLang="en-US" sz="1600" dirty="0"/>
          </a:p>
        </p:txBody>
      </p:sp>
      <p:sp>
        <p:nvSpPr>
          <p:cNvPr id="11" name="正方形/長方形 10"/>
          <p:cNvSpPr/>
          <p:nvPr/>
        </p:nvSpPr>
        <p:spPr>
          <a:xfrm>
            <a:off x="1298656" y="196370"/>
            <a:ext cx="362247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a:spLocks noGrp="1"/>
          </p:cNvSpPr>
          <p:nvPr>
            <p:ph type="title"/>
          </p:nvPr>
        </p:nvSpPr>
        <p:spPr>
          <a:xfrm>
            <a:off x="1555228" y="363458"/>
            <a:ext cx="3365908" cy="787091"/>
          </a:xfrm>
        </p:spPr>
        <p:txBody>
          <a:bodyPr>
            <a:normAutofit/>
          </a:bodyPr>
          <a:lstStyle/>
          <a:p>
            <a:r>
              <a:rPr kumimoji="1" lang="ja-JP" altLang="en-US" sz="4600" dirty="0" smtClean="0"/>
              <a:t>コンセプト</a:t>
            </a:r>
            <a:endParaRPr kumimoji="1" lang="ja-JP" altLang="en-US" sz="4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66642" y="1698635"/>
            <a:ext cx="9166573" cy="2374602"/>
          </a:xfrm>
        </p:spPr>
        <p:txBody>
          <a:bodyPr>
            <a:noAutofit/>
          </a:bodyPr>
          <a:lstStyle/>
          <a:p>
            <a:r>
              <a:rPr lang="ja-JP" altLang="en-US" dirty="0"/>
              <a:t>家</a:t>
            </a:r>
            <a:r>
              <a:rPr lang="ja-JP" altLang="en-US" dirty="0" smtClean="0"/>
              <a:t>から帰ってきたら、ネズミがお菓子を運んでいる！</a:t>
            </a:r>
            <a:endParaRPr lang="en-US" altLang="ja-JP" dirty="0" smtClean="0"/>
          </a:p>
          <a:p>
            <a:pPr marL="0" indent="0">
              <a:buNone/>
            </a:pPr>
            <a:r>
              <a:rPr lang="ja-JP" altLang="en-US" dirty="0"/>
              <a:t>　</a:t>
            </a:r>
            <a:r>
              <a:rPr lang="ja-JP" altLang="en-US" dirty="0" smtClean="0"/>
              <a:t>全部のお菓子を回収すべく、ネズミ達との戦いが始まる！！</a:t>
            </a:r>
            <a:endParaRPr lang="en-US" altLang="ja-JP" dirty="0" smtClean="0"/>
          </a:p>
          <a:p>
            <a:pPr marL="0" indent="0">
              <a:buNone/>
            </a:pPr>
            <a:endParaRPr lang="en-US" altLang="ja-JP" dirty="0"/>
          </a:p>
          <a:p>
            <a:r>
              <a:rPr lang="en-US" altLang="ja-JP" dirty="0" smtClean="0"/>
              <a:t>2</a:t>
            </a:r>
            <a:r>
              <a:rPr lang="ja-JP" altLang="en-US" dirty="0" smtClean="0"/>
              <a:t>人協力プレイで、協力しながらネズミを倒し</a:t>
            </a:r>
            <a:r>
              <a:rPr lang="ja-JP" altLang="en-US" dirty="0" smtClean="0"/>
              <a:t>、お菓子を回収しつつ、最後の部屋まで行きボスのドブネズミを倒せ！</a:t>
            </a:r>
            <a:endParaRPr lang="en-US" altLang="ja-JP" dirty="0" smtClean="0"/>
          </a:p>
        </p:txBody>
      </p:sp>
      <p:sp>
        <p:nvSpPr>
          <p:cNvPr id="4" name="テキスト ボックス 3"/>
          <p:cNvSpPr txBox="1"/>
          <p:nvPr/>
        </p:nvSpPr>
        <p:spPr>
          <a:xfrm>
            <a:off x="1862051" y="5219872"/>
            <a:ext cx="5270269" cy="646331"/>
          </a:xfrm>
          <a:prstGeom prst="rect">
            <a:avLst/>
          </a:prstGeom>
          <a:noFill/>
        </p:spPr>
        <p:txBody>
          <a:bodyPr wrap="square" rtlCol="0">
            <a:spAutoFit/>
          </a:bodyPr>
          <a:lstStyle/>
          <a:p>
            <a:r>
              <a:rPr kumimoji="1" lang="ja-JP" altLang="en-US" dirty="0" smtClean="0"/>
              <a:t>世界観はデザイナーがわかりやすいイメージ</a:t>
            </a:r>
            <a:endParaRPr kumimoji="1" lang="en-US" altLang="ja-JP" dirty="0" smtClean="0"/>
          </a:p>
          <a:p>
            <a:r>
              <a:rPr kumimoji="1" lang="en-US" altLang="ja-JP" dirty="0" smtClean="0"/>
              <a:t>(</a:t>
            </a:r>
            <a:r>
              <a:rPr kumimoji="1" lang="ja-JP" altLang="en-US" dirty="0" smtClean="0"/>
              <a:t>ルイナー</a:t>
            </a:r>
            <a:r>
              <a:rPr kumimoji="1" lang="en-US" altLang="ja-JP" dirty="0" smtClean="0"/>
              <a:t>)</a:t>
            </a:r>
            <a:r>
              <a:rPr kumimoji="1" lang="ja-JP" altLang="en-US" dirty="0" smtClean="0"/>
              <a:t>参考</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679" y="4382819"/>
            <a:ext cx="4289368" cy="2412770"/>
          </a:xfrm>
          <a:prstGeom prst="rect">
            <a:avLst/>
          </a:prstGeom>
        </p:spPr>
      </p:pic>
      <p:sp>
        <p:nvSpPr>
          <p:cNvPr id="7" name="正方形/長方形 6"/>
          <p:cNvSpPr/>
          <p:nvPr/>
        </p:nvSpPr>
        <p:spPr>
          <a:xfrm>
            <a:off x="1298656" y="196370"/>
            <a:ext cx="606642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7" y="363458"/>
            <a:ext cx="5976103" cy="787091"/>
          </a:xfrm>
        </p:spPr>
        <p:txBody>
          <a:bodyPr>
            <a:normAutofit fontScale="90000"/>
          </a:bodyPr>
          <a:lstStyle/>
          <a:p>
            <a:r>
              <a:rPr lang="ja-JP" altLang="en-US" sz="4600" dirty="0"/>
              <a:t>世界観</a:t>
            </a:r>
            <a:r>
              <a:rPr lang="ja-JP" altLang="en-US" sz="4600" dirty="0" smtClean="0"/>
              <a:t>とゲームの目的</a:t>
            </a:r>
            <a:endParaRPr kumimoji="1" lang="ja-JP" altLang="en-US" sz="4600" dirty="0"/>
          </a:p>
        </p:txBody>
      </p:sp>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62712" y="1505185"/>
            <a:ext cx="689956" cy="369332"/>
          </a:xfrm>
          <a:prstGeom prst="rect">
            <a:avLst/>
          </a:prstGeom>
          <a:noFill/>
        </p:spPr>
        <p:txBody>
          <a:bodyPr wrap="square" rtlCol="0">
            <a:spAutoFit/>
          </a:bodyPr>
          <a:lstStyle/>
          <a:p>
            <a:r>
              <a:rPr kumimoji="1" lang="ja-JP" altLang="en-US" dirty="0" smtClean="0"/>
              <a:t>ネコ</a:t>
            </a:r>
            <a:endParaRPr kumimoji="1" lang="ja-JP" altLang="en-US" dirty="0"/>
          </a:p>
        </p:txBody>
      </p:sp>
      <p:sp>
        <p:nvSpPr>
          <p:cNvPr id="5" name="テキスト ボックス 4"/>
          <p:cNvSpPr txBox="1"/>
          <p:nvPr/>
        </p:nvSpPr>
        <p:spPr>
          <a:xfrm>
            <a:off x="7755776" y="1505185"/>
            <a:ext cx="931026" cy="369332"/>
          </a:xfrm>
          <a:prstGeom prst="rect">
            <a:avLst/>
          </a:prstGeom>
          <a:noFill/>
        </p:spPr>
        <p:txBody>
          <a:bodyPr wrap="square" rtlCol="0">
            <a:spAutoFit/>
          </a:bodyPr>
          <a:lstStyle/>
          <a:p>
            <a:r>
              <a:rPr kumimoji="1" lang="ja-JP" altLang="en-US" dirty="0" smtClean="0"/>
              <a:t>ネズミ</a:t>
            </a:r>
            <a:endParaRPr kumimoji="1" lang="ja-JP" altLang="en-US" dirty="0"/>
          </a:p>
        </p:txBody>
      </p:sp>
      <p:sp>
        <p:nvSpPr>
          <p:cNvPr id="6" name="テキスト ボックス 5"/>
          <p:cNvSpPr txBox="1"/>
          <p:nvPr/>
        </p:nvSpPr>
        <p:spPr>
          <a:xfrm>
            <a:off x="7477300" y="2036617"/>
            <a:ext cx="1487978" cy="369332"/>
          </a:xfrm>
          <a:prstGeom prst="rect">
            <a:avLst/>
          </a:prstGeom>
          <a:noFill/>
        </p:spPr>
        <p:txBody>
          <a:bodyPr wrap="square" rtlCol="0">
            <a:spAutoFit/>
          </a:bodyPr>
          <a:lstStyle/>
          <a:p>
            <a:r>
              <a:rPr kumimoji="1" lang="ja-JP" altLang="en-US" dirty="0" smtClean="0"/>
              <a:t>ドブネズミ</a:t>
            </a:r>
            <a:endParaRPr kumimoji="1" lang="ja-JP" altLang="en-US" dirty="0"/>
          </a:p>
        </p:txBody>
      </p:sp>
      <p:sp>
        <p:nvSpPr>
          <p:cNvPr id="7" name="正方形/長方形 6"/>
          <p:cNvSpPr/>
          <p:nvPr/>
        </p:nvSpPr>
        <p:spPr>
          <a:xfrm>
            <a:off x="1298656" y="196370"/>
            <a:ext cx="5368152"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8" y="363458"/>
            <a:ext cx="5111580" cy="787091"/>
          </a:xfrm>
        </p:spPr>
        <p:txBody>
          <a:bodyPr>
            <a:normAutofit/>
          </a:bodyPr>
          <a:lstStyle/>
          <a:p>
            <a:r>
              <a:rPr kumimoji="1" lang="ja-JP" altLang="en-US" sz="4600" dirty="0" smtClean="0"/>
              <a:t>キャラクター紹介</a:t>
            </a:r>
            <a:endParaRPr kumimoji="1" lang="ja-JP" altLang="en-US" sz="4600" dirty="0"/>
          </a:p>
        </p:txBody>
      </p:sp>
    </p:spTree>
    <p:extLst>
      <p:ext uri="{BB962C8B-B14F-4D97-AF65-F5344CB8AC3E}">
        <p14:creationId xmlns:p14="http://schemas.microsoft.com/office/powerpoint/2010/main" val="2867761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カギ線コネクタ 26"/>
          <p:cNvCxnSpPr>
            <a:stCxn id="67" idx="2"/>
            <a:endCxn id="59" idx="3"/>
          </p:cNvCxnSpPr>
          <p:nvPr/>
        </p:nvCxnSpPr>
        <p:spPr>
          <a:xfrm rot="5400000">
            <a:off x="8433935" y="2317893"/>
            <a:ext cx="734325" cy="14422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2" name="正方形/長方形 31"/>
          <p:cNvSpPr/>
          <p:nvPr/>
        </p:nvSpPr>
        <p:spPr>
          <a:xfrm>
            <a:off x="1298655" y="196370"/>
            <a:ext cx="5866915"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1385377" y="438273"/>
            <a:ext cx="5693470" cy="787091"/>
          </a:xfrm>
        </p:spPr>
        <p:txBody>
          <a:bodyPr>
            <a:normAutofit fontScale="90000"/>
          </a:bodyPr>
          <a:lstStyle/>
          <a:p>
            <a:r>
              <a:rPr kumimoji="1" lang="ja-JP" altLang="en-US" sz="4600" dirty="0" smtClean="0"/>
              <a:t>ゲームの基本的な流れ</a:t>
            </a:r>
            <a:endParaRPr kumimoji="1" lang="ja-JP" altLang="en-US" sz="4600" dirty="0"/>
          </a:p>
        </p:txBody>
      </p:sp>
      <p:sp>
        <p:nvSpPr>
          <p:cNvPr id="8" name="角丸四角形 7"/>
          <p:cNvSpPr/>
          <p:nvPr/>
        </p:nvSpPr>
        <p:spPr>
          <a:xfrm>
            <a:off x="6650182" y="144511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起動</a:t>
            </a:r>
          </a:p>
        </p:txBody>
      </p:sp>
      <p:sp>
        <p:nvSpPr>
          <p:cNvPr id="58" name="角丸四角形 57"/>
          <p:cNvSpPr/>
          <p:nvPr/>
        </p:nvSpPr>
        <p:spPr>
          <a:xfrm>
            <a:off x="6650182" y="2343579"/>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タイトル</a:t>
            </a:r>
            <a:endParaRPr kumimoji="1" lang="ja-JP" altLang="en-US" b="1" dirty="0">
              <a:solidFill>
                <a:schemeClr val="tx1"/>
              </a:solidFill>
            </a:endParaRPr>
          </a:p>
        </p:txBody>
      </p:sp>
      <p:sp>
        <p:nvSpPr>
          <p:cNvPr id="59" name="角丸四角形 58"/>
          <p:cNvSpPr/>
          <p:nvPr/>
        </p:nvSpPr>
        <p:spPr>
          <a:xfrm>
            <a:off x="6650182" y="324204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プレイ</a:t>
            </a:r>
            <a:endParaRPr kumimoji="1" lang="ja-JP" altLang="en-US" b="1" dirty="0">
              <a:solidFill>
                <a:schemeClr val="tx1"/>
              </a:solidFill>
            </a:endParaRPr>
          </a:p>
        </p:txBody>
      </p:sp>
      <p:sp>
        <p:nvSpPr>
          <p:cNvPr id="60" name="角丸四角形 59"/>
          <p:cNvSpPr/>
          <p:nvPr/>
        </p:nvSpPr>
        <p:spPr>
          <a:xfrm>
            <a:off x="6650182" y="414050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ランキング</a:t>
            </a:r>
            <a:endParaRPr kumimoji="1" lang="ja-JP" altLang="en-US" b="1" dirty="0">
              <a:solidFill>
                <a:schemeClr val="tx1"/>
              </a:solidFill>
            </a:endParaRPr>
          </a:p>
        </p:txBody>
      </p:sp>
      <p:sp>
        <p:nvSpPr>
          <p:cNvPr id="61" name="角丸四角形 60"/>
          <p:cNvSpPr/>
          <p:nvPr/>
        </p:nvSpPr>
        <p:spPr>
          <a:xfrm>
            <a:off x="6650182" y="5038974"/>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リザルト</a:t>
            </a:r>
            <a:endParaRPr kumimoji="1" lang="ja-JP" altLang="en-US" b="1" dirty="0">
              <a:solidFill>
                <a:schemeClr val="tx1"/>
              </a:solidFill>
            </a:endParaRPr>
          </a:p>
        </p:txBody>
      </p:sp>
      <p:sp>
        <p:nvSpPr>
          <p:cNvPr id="62" name="角丸四角形 61"/>
          <p:cNvSpPr/>
          <p:nvPr/>
        </p:nvSpPr>
        <p:spPr>
          <a:xfrm>
            <a:off x="6650182" y="593743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4" name="下矢印 13"/>
          <p:cNvSpPr/>
          <p:nvPr/>
        </p:nvSpPr>
        <p:spPr>
          <a:xfrm>
            <a:off x="7132318" y="1773395"/>
            <a:ext cx="465514" cy="570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下矢印 62"/>
          <p:cNvSpPr/>
          <p:nvPr/>
        </p:nvSpPr>
        <p:spPr>
          <a:xfrm>
            <a:off x="7132318" y="267186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下矢印 63"/>
          <p:cNvSpPr/>
          <p:nvPr/>
        </p:nvSpPr>
        <p:spPr>
          <a:xfrm>
            <a:off x="7132317" y="357032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下矢印 64"/>
          <p:cNvSpPr/>
          <p:nvPr/>
        </p:nvSpPr>
        <p:spPr>
          <a:xfrm>
            <a:off x="7132317" y="446879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下矢印 65"/>
          <p:cNvSpPr/>
          <p:nvPr/>
        </p:nvSpPr>
        <p:spPr>
          <a:xfrm>
            <a:off x="7132317" y="536725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角丸四角形 66"/>
          <p:cNvSpPr/>
          <p:nvPr/>
        </p:nvSpPr>
        <p:spPr>
          <a:xfrm>
            <a:off x="8562103" y="2343579"/>
            <a:ext cx="1920245"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チュートリアル</a:t>
            </a:r>
            <a:endParaRPr kumimoji="1" lang="ja-JP" altLang="en-US" b="1" dirty="0">
              <a:solidFill>
                <a:schemeClr val="tx1"/>
              </a:solidFill>
            </a:endParaRPr>
          </a:p>
        </p:txBody>
      </p:sp>
      <p:sp>
        <p:nvSpPr>
          <p:cNvPr id="68" name="角丸四角形 67"/>
          <p:cNvSpPr/>
          <p:nvPr/>
        </p:nvSpPr>
        <p:spPr>
          <a:xfrm>
            <a:off x="4738260" y="2357480"/>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6" name="U ターン矢印 15"/>
          <p:cNvSpPr/>
          <p:nvPr/>
        </p:nvSpPr>
        <p:spPr>
          <a:xfrm rot="16200000">
            <a:off x="3110269" y="2643726"/>
            <a:ext cx="4796185" cy="2283637"/>
          </a:xfrm>
          <a:prstGeom prst="uturnArrow">
            <a:avLst>
              <a:gd name="adj1" fmla="val 8966"/>
              <a:gd name="adj2" fmla="val 9438"/>
              <a:gd name="adj3" fmla="val 16139"/>
              <a:gd name="adj4" fmla="val 43750"/>
              <a:gd name="adj5"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曲折矢印 17"/>
          <p:cNvSpPr/>
          <p:nvPr/>
        </p:nvSpPr>
        <p:spPr>
          <a:xfrm>
            <a:off x="5253644" y="1387451"/>
            <a:ext cx="1396536" cy="970029"/>
          </a:xfrm>
          <a:prstGeom prst="bentArrow">
            <a:avLst>
              <a:gd name="adj1" fmla="val 25000"/>
              <a:gd name="adj2" fmla="val 22858"/>
              <a:gd name="adj3" fmla="val 38711"/>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cxnSp>
        <p:nvCxnSpPr>
          <p:cNvPr id="21" name="カギ線コネクタ 20"/>
          <p:cNvCxnSpPr>
            <a:stCxn id="59" idx="1"/>
            <a:endCxn id="14" idx="1"/>
          </p:cNvCxnSpPr>
          <p:nvPr/>
        </p:nvCxnSpPr>
        <p:spPr>
          <a:xfrm rot="10800000" flipH="1">
            <a:off x="6650182" y="2110823"/>
            <a:ext cx="482136" cy="1295362"/>
          </a:xfrm>
          <a:prstGeom prst="bentConnector3">
            <a:avLst>
              <a:gd name="adj1" fmla="val -47414"/>
            </a:avLst>
          </a:prstGeom>
          <a:ln w="38100">
            <a:tailEnd type="triangle"/>
          </a:ln>
        </p:spPr>
        <p:style>
          <a:lnRef idx="2">
            <a:schemeClr val="dk1"/>
          </a:lnRef>
          <a:fillRef idx="0">
            <a:schemeClr val="dk1"/>
          </a:fillRef>
          <a:effectRef idx="1">
            <a:schemeClr val="dk1"/>
          </a:effectRef>
          <a:fontRef idx="minor">
            <a:schemeClr val="tx1"/>
          </a:fontRef>
        </p:style>
      </p:cxnSp>
      <p:sp>
        <p:nvSpPr>
          <p:cNvPr id="19" name="左矢印 18"/>
          <p:cNvSpPr/>
          <p:nvPr/>
        </p:nvSpPr>
        <p:spPr>
          <a:xfrm>
            <a:off x="6168046" y="23165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993445" y="2803062"/>
            <a:ext cx="9144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メニュ</a:t>
            </a:r>
            <a:endParaRPr kumimoji="1" lang="ja-JP" altLang="en-US" sz="1400" dirty="0"/>
          </a:p>
        </p:txBody>
      </p:sp>
      <p:sp>
        <p:nvSpPr>
          <p:cNvPr id="73" name="テキスト ボックス 72"/>
          <p:cNvSpPr txBox="1"/>
          <p:nvPr/>
        </p:nvSpPr>
        <p:spPr>
          <a:xfrm>
            <a:off x="5908225" y="2015298"/>
            <a:ext cx="8105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やめる</a:t>
            </a:r>
            <a:endParaRPr kumimoji="1" lang="ja-JP" altLang="en-US" sz="1400" dirty="0"/>
          </a:p>
        </p:txBody>
      </p:sp>
      <p:cxnSp>
        <p:nvCxnSpPr>
          <p:cNvPr id="24" name="カギ線コネクタ 23"/>
          <p:cNvCxnSpPr>
            <a:stCxn id="61" idx="3"/>
            <a:endCxn id="14" idx="3"/>
          </p:cNvCxnSpPr>
          <p:nvPr/>
        </p:nvCxnSpPr>
        <p:spPr>
          <a:xfrm flipH="1" flipV="1">
            <a:off x="7597832" y="2110823"/>
            <a:ext cx="482137" cy="3092292"/>
          </a:xfrm>
          <a:prstGeom prst="bentConnector3">
            <a:avLst>
              <a:gd name="adj1" fmla="val -64655"/>
            </a:avLst>
          </a:prstGeom>
          <a:ln w="38100">
            <a:tailEnd type="triangle"/>
          </a:ln>
        </p:spPr>
        <p:style>
          <a:lnRef idx="1">
            <a:schemeClr val="dk1"/>
          </a:lnRef>
          <a:fillRef idx="0">
            <a:schemeClr val="dk1"/>
          </a:fillRef>
          <a:effectRef idx="0">
            <a:schemeClr val="dk1"/>
          </a:effectRef>
          <a:fontRef idx="minor">
            <a:schemeClr val="tx1"/>
          </a:fontRef>
        </p:style>
      </p:cxnSp>
      <p:sp>
        <p:nvSpPr>
          <p:cNvPr id="22" name="テキスト ボックス 21"/>
          <p:cNvSpPr txBox="1"/>
          <p:nvPr/>
        </p:nvSpPr>
        <p:spPr>
          <a:xfrm>
            <a:off x="7988524" y="1993145"/>
            <a:ext cx="665023"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見る</a:t>
            </a:r>
            <a:endParaRPr kumimoji="1" lang="ja-JP" altLang="en-US" sz="1400" dirty="0"/>
          </a:p>
        </p:txBody>
      </p:sp>
      <p:sp>
        <p:nvSpPr>
          <p:cNvPr id="71" name="テキスト ボックス 70"/>
          <p:cNvSpPr txBox="1"/>
          <p:nvPr/>
        </p:nvSpPr>
        <p:spPr>
          <a:xfrm>
            <a:off x="7608912" y="2809539"/>
            <a:ext cx="93796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スキップ</a:t>
            </a:r>
            <a:endParaRPr kumimoji="1" lang="ja-JP" altLang="en-US" sz="1400" dirty="0"/>
          </a:p>
        </p:txBody>
      </p:sp>
      <p:sp>
        <p:nvSpPr>
          <p:cNvPr id="74" name="テキスト ボックス 73"/>
          <p:cNvSpPr txBox="1"/>
          <p:nvPr/>
        </p:nvSpPr>
        <p:spPr>
          <a:xfrm>
            <a:off x="8473433" y="4599993"/>
            <a:ext cx="936574"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リトライ</a:t>
            </a:r>
            <a:endParaRPr kumimoji="1" lang="ja-JP" altLang="en-US" sz="1400" dirty="0"/>
          </a:p>
        </p:txBody>
      </p:sp>
      <p:sp>
        <p:nvSpPr>
          <p:cNvPr id="70" name="左矢印 69"/>
          <p:cNvSpPr/>
          <p:nvPr/>
        </p:nvSpPr>
        <p:spPr>
          <a:xfrm rot="10800000">
            <a:off x="8079969" y="23304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1206810" y="3842984"/>
            <a:ext cx="2766269"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a:t>簡単</a:t>
            </a:r>
            <a:r>
              <a:rPr kumimoji="1" lang="ja-JP" altLang="en-US" dirty="0" smtClean="0"/>
              <a:t>な処理の流れですが</a:t>
            </a:r>
            <a:endParaRPr kumimoji="1" lang="en-US" altLang="ja-JP" dirty="0" smtClean="0"/>
          </a:p>
          <a:p>
            <a:r>
              <a:rPr kumimoji="1" lang="ja-JP" altLang="en-US" dirty="0" smtClean="0"/>
              <a:t>よりたくさんの人に遊んでほしいため。</a:t>
            </a:r>
            <a:endParaRPr kumimoji="1" lang="ja-JP" altLang="en-US" dirty="0"/>
          </a:p>
        </p:txBody>
      </p:sp>
    </p:spTree>
    <p:extLst>
      <p:ext uri="{BB962C8B-B14F-4D97-AF65-F5344CB8AC3E}">
        <p14:creationId xmlns:p14="http://schemas.microsoft.com/office/powerpoint/2010/main" val="2790914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9393096" y="3225559"/>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1" name="テキスト ボックス 10"/>
          <p:cNvSpPr txBox="1"/>
          <p:nvPr/>
        </p:nvSpPr>
        <p:spPr>
          <a:xfrm>
            <a:off x="9393095" y="439974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8895660" y="3735708"/>
            <a:ext cx="3116000"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9" name="テキスト ボックス 8"/>
          <p:cNvSpPr txBox="1"/>
          <p:nvPr/>
        </p:nvSpPr>
        <p:spPr>
          <a:xfrm>
            <a:off x="9276774" y="4923009"/>
            <a:ext cx="2485736"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9337850" y="217907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9337850" y="2625373"/>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
        <p:nvSpPr>
          <p:cNvPr id="17" name="正方形/長方形 16"/>
          <p:cNvSpPr/>
          <p:nvPr/>
        </p:nvSpPr>
        <p:spPr>
          <a:xfrm>
            <a:off x="1298656" y="196370"/>
            <a:ext cx="5476217"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p:cNvSpPr>
            <a:spLocks noGrp="1"/>
          </p:cNvSpPr>
          <p:nvPr>
            <p:ph type="title"/>
          </p:nvPr>
        </p:nvSpPr>
        <p:spPr>
          <a:xfrm>
            <a:off x="1555228" y="363458"/>
            <a:ext cx="5111580" cy="787091"/>
          </a:xfrm>
        </p:spPr>
        <p:txBody>
          <a:bodyPr>
            <a:normAutofit fontScale="90000"/>
          </a:bodyPr>
          <a:lstStyle/>
          <a:p>
            <a:r>
              <a:rPr kumimoji="1" lang="ja-JP" altLang="en-US" sz="4600" dirty="0" smtClean="0"/>
              <a:t>ゲーム画面イメージ</a:t>
            </a:r>
            <a:endParaRPr kumimoji="1" lang="ja-JP" altLang="en-US" sz="4600" dirty="0"/>
          </a:p>
        </p:txBody>
      </p: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000" y="2179075"/>
            <a:ext cx="7950660" cy="4472247"/>
          </a:xfrm>
          <a:prstGeom prst="rect">
            <a:avLst/>
          </a:prstGeom>
        </p:spPr>
      </p:pic>
      <p:sp>
        <p:nvSpPr>
          <p:cNvPr id="20" name="テキスト ボックス 19"/>
          <p:cNvSpPr txBox="1"/>
          <p:nvPr/>
        </p:nvSpPr>
        <p:spPr>
          <a:xfrm>
            <a:off x="1446128" y="1455431"/>
            <a:ext cx="4613849" cy="646331"/>
          </a:xfrm>
          <a:prstGeom prst="rect">
            <a:avLst/>
          </a:prstGeom>
          <a:noFill/>
        </p:spPr>
        <p:txBody>
          <a:bodyPr wrap="square" rtlCol="0">
            <a:spAutoFit/>
          </a:bodyPr>
          <a:lstStyle/>
          <a:p>
            <a:r>
              <a:rPr kumimoji="1" lang="ja-JP" altLang="en-US" dirty="0" smtClean="0"/>
              <a:t>ゲーム画面は</a:t>
            </a:r>
            <a:r>
              <a:rPr kumimoji="1" lang="ja-JP" altLang="en-US" dirty="0" smtClean="0">
                <a:solidFill>
                  <a:srgbClr val="FF0000"/>
                </a:solidFill>
              </a:rPr>
              <a:t>画面全体見やすく</a:t>
            </a:r>
            <a:r>
              <a:rPr kumimoji="1" lang="ja-JP" altLang="en-US" dirty="0" smtClean="0"/>
              <a:t>初心者でもわかりやすいように</a:t>
            </a:r>
            <a:r>
              <a:rPr kumimoji="1" lang="ja-JP" altLang="en-US" dirty="0" smtClean="0">
                <a:solidFill>
                  <a:srgbClr val="00B0F0"/>
                </a:solidFill>
              </a:rPr>
              <a:t>シンプル</a:t>
            </a:r>
            <a:r>
              <a:rPr kumimoji="1" lang="ja-JP" altLang="en-US" dirty="0" smtClean="0"/>
              <a:t>に！</a:t>
            </a:r>
            <a:endParaRPr kumimoji="1" lang="ja-JP" altLang="en-US" dirty="0"/>
          </a:p>
        </p:txBody>
      </p:sp>
      <p:sp>
        <p:nvSpPr>
          <p:cNvPr id="21" name="テキスト ボックス 20"/>
          <p:cNvSpPr txBox="1"/>
          <p:nvPr/>
        </p:nvSpPr>
        <p:spPr>
          <a:xfrm>
            <a:off x="9393095" y="5600161"/>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en-US" altLang="ja-JP" dirty="0" smtClean="0"/>
              <a:t>UI</a:t>
            </a:r>
            <a:endParaRPr kumimoji="1" lang="ja-JP" altLang="en-US" dirty="0"/>
          </a:p>
        </p:txBody>
      </p:sp>
      <p:sp>
        <p:nvSpPr>
          <p:cNvPr id="22" name="テキスト ボックス 21"/>
          <p:cNvSpPr txBox="1"/>
          <p:nvPr/>
        </p:nvSpPr>
        <p:spPr>
          <a:xfrm>
            <a:off x="9334715" y="6107255"/>
            <a:ext cx="2234756" cy="523220"/>
          </a:xfrm>
          <a:prstGeom prst="rect">
            <a:avLst/>
          </a:prstGeom>
          <a:noFill/>
        </p:spPr>
        <p:txBody>
          <a:bodyPr wrap="square" rtlCol="0">
            <a:spAutoFit/>
          </a:bodyPr>
          <a:lstStyle/>
          <a:p>
            <a:r>
              <a:rPr kumimoji="1" lang="ja-JP" altLang="en-US" sz="1400" dirty="0" smtClean="0"/>
              <a:t>なんのボタンを押したらなにが使える</a:t>
            </a:r>
            <a:r>
              <a:rPr kumimoji="1" lang="ja-JP" altLang="en-US" sz="1400" dirty="0"/>
              <a:t>か</a:t>
            </a:r>
            <a:endParaRPr kumimoji="1" lang="en-US" altLang="ja-JP" sz="1400" dirty="0" smtClean="0"/>
          </a:p>
        </p:txBody>
      </p:sp>
      <p:sp>
        <p:nvSpPr>
          <p:cNvPr id="23" name="楕円 22"/>
          <p:cNvSpPr/>
          <p:nvPr/>
        </p:nvSpPr>
        <p:spPr>
          <a:xfrm>
            <a:off x="7094524" y="4857148"/>
            <a:ext cx="2020664" cy="1934991"/>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25" name="直線矢印コネクタ 24"/>
          <p:cNvCxnSpPr>
            <a:stCxn id="21" idx="1"/>
            <a:endCxn id="23" idx="6"/>
          </p:cNvCxnSpPr>
          <p:nvPr/>
        </p:nvCxnSpPr>
        <p:spPr>
          <a:xfrm flipH="1">
            <a:off x="9115188" y="5784827"/>
            <a:ext cx="277907" cy="39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53" y="1360737"/>
            <a:ext cx="5573071" cy="5422448"/>
          </a:xfrm>
          <a:prstGeom prst="rect">
            <a:avLst/>
          </a:prstGeom>
        </p:spPr>
      </p:pic>
      <p:sp>
        <p:nvSpPr>
          <p:cNvPr id="5" name="テキスト ボックス 4"/>
          <p:cNvSpPr txBox="1"/>
          <p:nvPr/>
        </p:nvSpPr>
        <p:spPr>
          <a:xfrm>
            <a:off x="6952794" y="2699128"/>
            <a:ext cx="3699163" cy="646331"/>
          </a:xfrm>
          <a:prstGeom prst="rect">
            <a:avLst/>
          </a:prstGeom>
          <a:noFill/>
        </p:spPr>
        <p:txBody>
          <a:bodyPr wrap="square" rtlCol="0">
            <a:spAutoFit/>
          </a:bodyPr>
          <a:lstStyle/>
          <a:p>
            <a:r>
              <a:rPr kumimoji="1" lang="ja-JP" altLang="en-US" dirty="0" smtClean="0"/>
              <a:t>単純なマップ構造だが、みんなに簡単に遊んでもらえるよう設計</a:t>
            </a:r>
            <a:endParaRPr kumimoji="1" lang="ja-JP" altLang="en-US" dirty="0"/>
          </a:p>
        </p:txBody>
      </p:sp>
      <p:sp>
        <p:nvSpPr>
          <p:cNvPr id="7" name="テキスト ボックス 6"/>
          <p:cNvSpPr txBox="1"/>
          <p:nvPr/>
        </p:nvSpPr>
        <p:spPr>
          <a:xfrm>
            <a:off x="7227114" y="6301049"/>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プレイ時間は</a:t>
            </a:r>
            <a:r>
              <a:rPr kumimoji="1" lang="ja-JP" altLang="en-US" dirty="0" smtClean="0"/>
              <a:t>３分</a:t>
            </a:r>
            <a:endParaRPr kumimoji="1" lang="ja-JP" altLang="en-US" dirty="0"/>
          </a:p>
        </p:txBody>
      </p:sp>
      <p:sp>
        <p:nvSpPr>
          <p:cNvPr id="8" name="正方形/長方形 7"/>
          <p:cNvSpPr/>
          <p:nvPr/>
        </p:nvSpPr>
        <p:spPr>
          <a:xfrm>
            <a:off x="1298656" y="196370"/>
            <a:ext cx="3605853"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p:nvPr>
        </p:nvSpPr>
        <p:spPr>
          <a:xfrm>
            <a:off x="1426941" y="385008"/>
            <a:ext cx="3349282" cy="868135"/>
          </a:xfrm>
        </p:spPr>
        <p:txBody>
          <a:bodyPr>
            <a:normAutofit/>
          </a:bodyPr>
          <a:lstStyle/>
          <a:p>
            <a:pPr algn="ctr"/>
            <a:r>
              <a:rPr kumimoji="1" lang="ja-JP" altLang="en-US" sz="4600" dirty="0" smtClean="0"/>
              <a:t>マップ詳細</a:t>
            </a:r>
            <a:endParaRPr kumimoji="1" lang="ja-JP" altLang="en-US" sz="4600" dirty="0"/>
          </a:p>
        </p:txBody>
      </p:sp>
    </p:spTree>
    <p:extLst>
      <p:ext uri="{BB962C8B-B14F-4D97-AF65-F5344CB8AC3E}">
        <p14:creationId xmlns:p14="http://schemas.microsoft.com/office/powerpoint/2010/main" val="1303663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1293</TotalTime>
  <Words>693</Words>
  <Application>Microsoft Office PowerPoint</Application>
  <PresentationFormat>ワイド画面</PresentationFormat>
  <Paragraphs>119</Paragraphs>
  <Slides>14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14</vt:i4>
      </vt:variant>
    </vt:vector>
  </HeadingPairs>
  <TitlesOfParts>
    <vt:vector size="25" baseType="lpstr">
      <vt:lpstr>ＭＳ Ｐゴシック</vt:lpstr>
      <vt:lpstr>メイリオ</vt:lpstr>
      <vt:lpstr>Arial</vt:lpstr>
      <vt:lpstr>Calibri</vt:lpstr>
      <vt:lpstr>Calibri Light</vt:lpstr>
      <vt:lpstr>Gill Sans MT</vt:lpstr>
      <vt:lpstr>Impact</vt:lpstr>
      <vt:lpstr>Wingdings 2</vt:lpstr>
      <vt:lpstr>Wingdings 3</vt:lpstr>
      <vt:lpstr>HDOfficeLightV0</vt:lpstr>
      <vt:lpstr>Badge</vt:lpstr>
      <vt:lpstr>企画書</vt:lpstr>
      <vt:lpstr>PowerPoint プレゼンテーション</vt:lpstr>
      <vt:lpstr>基本情報</vt:lpstr>
      <vt:lpstr>コンセプト</vt:lpstr>
      <vt:lpstr>世界観とゲームの目的</vt:lpstr>
      <vt:lpstr>キャラクター紹介</vt:lpstr>
      <vt:lpstr>ゲームの基本的な流れ</vt:lpstr>
      <vt:lpstr>ゲーム画面イメージ</vt:lpstr>
      <vt:lpstr>マップ詳細</vt:lpstr>
      <vt:lpstr>ゲームシステム１</vt:lpstr>
      <vt:lpstr>ゲームシステム２</vt:lpstr>
      <vt:lpstr>ゲームシステム３</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181</cp:revision>
  <dcterms:created xsi:type="dcterms:W3CDTF">2019-11-18T00:19:38Z</dcterms:created>
  <dcterms:modified xsi:type="dcterms:W3CDTF">2020-10-23T04:50:13Z</dcterms:modified>
</cp:coreProperties>
</file>